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3" r:id="rId2"/>
    <p:sldMasterId id="2147483663" r:id="rId3"/>
    <p:sldMasterId id="2147483713" r:id="rId4"/>
    <p:sldMasterId id="2147483741" r:id="rId5"/>
  </p:sldMasterIdLst>
  <p:notesMasterIdLst>
    <p:notesMasterId r:id="rId22"/>
  </p:notesMasterIdLst>
  <p:handoutMasterIdLst>
    <p:handoutMasterId r:id="rId23"/>
  </p:handoutMasterIdLst>
  <p:sldIdLst>
    <p:sldId id="268" r:id="rId6"/>
    <p:sldId id="302" r:id="rId7"/>
    <p:sldId id="309" r:id="rId8"/>
    <p:sldId id="310" r:id="rId9"/>
    <p:sldId id="312" r:id="rId10"/>
    <p:sldId id="303" r:id="rId11"/>
    <p:sldId id="306" r:id="rId12"/>
    <p:sldId id="314" r:id="rId13"/>
    <p:sldId id="307" r:id="rId14"/>
    <p:sldId id="315" r:id="rId15"/>
    <p:sldId id="304" r:id="rId16"/>
    <p:sldId id="316" r:id="rId17"/>
    <p:sldId id="308" r:id="rId18"/>
    <p:sldId id="281" r:id="rId19"/>
    <p:sldId id="313" r:id="rId20"/>
    <p:sldId id="278" r:id="rId21"/>
  </p:sldIdLst>
  <p:sldSz cx="9144000" cy="6858000" type="screen4x3"/>
  <p:notesSz cx="6797675" cy="9928225"/>
  <p:custDataLst>
    <p:tags r:id="rId24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34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orient="horz" pos="658">
          <p15:clr>
            <a:srgbClr val="A4A3A4"/>
          </p15:clr>
        </p15:guide>
        <p15:guide id="10" pos="180">
          <p15:clr>
            <a:srgbClr val="A4A3A4"/>
          </p15:clr>
        </p15:guide>
        <p15:guide id="11" pos="5578">
          <p15:clr>
            <a:srgbClr val="A4A3A4"/>
          </p15:clr>
        </p15:guide>
        <p15:guide id="12" pos="2880">
          <p15:clr>
            <a:srgbClr val="A4A3A4"/>
          </p15:clr>
        </p15:guide>
        <p15:guide id="13" pos="814">
          <p15:clr>
            <a:srgbClr val="A4A3A4"/>
          </p15:clr>
        </p15:guide>
        <p15:guide id="14" pos="5260">
          <p15:clr>
            <a:srgbClr val="A4A3A4"/>
          </p15:clr>
        </p15:guide>
        <p15:guide id="15" pos="3040">
          <p15:clr>
            <a:srgbClr val="A4A3A4"/>
          </p15:clr>
        </p15:guide>
        <p15:guide id="16" pos="3830">
          <p15:clr>
            <a:srgbClr val="A4A3A4"/>
          </p15:clr>
        </p15:guide>
        <p15:guide id="17" pos="27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629" autoAdjust="0"/>
  </p:normalViewPr>
  <p:slideViewPr>
    <p:cSldViewPr snapToGrid="0" showGuides="1">
      <p:cViewPr varScale="1">
        <p:scale>
          <a:sx n="110" d="100"/>
          <a:sy n="110" d="100"/>
        </p:scale>
        <p:origin x="1116" y="102"/>
      </p:cViewPr>
      <p:guideLst>
        <p:guide orient="horz" pos="4144"/>
        <p:guide orient="horz" pos="174"/>
        <p:guide orient="horz" pos="3192"/>
        <p:guide orient="horz" pos="2873"/>
        <p:guide orient="horz" pos="1134"/>
        <p:guide orient="horz" pos="810"/>
        <p:guide orient="horz" pos="3509"/>
        <p:guide orient="horz" pos="3668"/>
        <p:guide orient="horz" pos="658"/>
        <p:guide pos="180"/>
        <p:guide pos="5578"/>
        <p:guide pos="2880"/>
        <p:guide pos="814"/>
        <p:guide pos="5260"/>
        <p:guide pos="3040"/>
        <p:guide pos="3830"/>
        <p:guide pos="27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8106-28A2-4C82-A2B3-BF2BFFDC39C6}" type="datetimeFigureOut">
              <a:rPr lang="fi-FI" smtClean="0"/>
              <a:t>22.9.2016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17921-ADA9-49CA-BDBD-5E98F1DADB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212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D712-6567-450C-B3C6-BAF6878345EE}" type="datetimeFigureOut">
              <a:rPr lang="en-AU" smtClean="0"/>
              <a:pPr/>
              <a:t>22/09/2016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AU" dirty="0"/>
          </a:p>
        </p:txBody>
      </p:sp>
      <p:cxnSp>
        <p:nvCxnSpPr>
          <p:cNvPr id="6" name="Straight Connector 5"/>
          <p:cNvCxnSpPr/>
          <p:nvPr userDrawn="1"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0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AU" dirty="0"/>
          </a:p>
        </p:txBody>
      </p:sp>
      <p:cxnSp>
        <p:nvCxnSpPr>
          <p:cNvPr id="9" name="Straight Connector 8"/>
          <p:cNvCxnSpPr/>
          <p:nvPr userDrawn="1"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193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" name="Picture 2" descr="C:\Users\AndrewA\Desktop\TNS_logo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>
            <p:custDataLst>
              <p:tags r:id="rId1"/>
            </p:custDataLst>
          </p:nvPr>
        </p:nvSpPr>
        <p:spPr>
          <a:xfrm>
            <a:off x="1291688" y="6323837"/>
            <a:ext cx="973047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©Kantar TNS 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22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9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>
            <p:custDataLst>
              <p:tags r:id="rId3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2013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813" y="0"/>
            <a:ext cx="8573262" cy="1284971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sp>
        <p:nvSpPr>
          <p:cNvPr id="29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3"/>
            </p:custDataLst>
          </p:nvPr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2013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399" y="2851200"/>
            <a:ext cx="8570675" cy="7668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9" name="Group 48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50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8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58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60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61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51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2" name="Group 51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6" name="Straight Connector 55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3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8" name="Picture 2" descr="C:\Users\AndrewA\Desktop\TNS_log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750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>
            <p:custDataLst>
              <p:tags r:id="rId6"/>
            </p:custDataLst>
          </p:nvPr>
        </p:nvSpPr>
        <p:spPr>
          <a:xfrm>
            <a:off x="1291688" y="6323837"/>
            <a:ext cx="973047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©Kantar TNS 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6" name="Group 45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7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5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7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8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59" name="Straight Connector 58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8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49" name="Group 48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3" name="Straight Connector 52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0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1" name="Straight Connector 50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29" name="Picture 2" descr="C:\Users\AndrewA\Desktop\TNS_logo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16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67" r:id="rId3"/>
    <p:sldLayoutId id="2147483745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1" y="1"/>
            <a:ext cx="8569324" cy="1031838"/>
          </a:xfrm>
          <a:prstGeom prst="rect">
            <a:avLst/>
          </a:prstGeom>
        </p:spPr>
        <p:txBody>
          <a:bodyPr vert="horz" lIns="0" tIns="20880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031837"/>
            <a:ext cx="8569324" cy="4035515"/>
          </a:xfrm>
          <a:prstGeom prst="rect">
            <a:avLst/>
          </a:prstGeom>
        </p:spPr>
        <p:txBody>
          <a:bodyPr vert="horz" lIns="0" tIns="21240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7" name="Group 46"/>
          <p:cNvGrpSpPr/>
          <p:nvPr/>
        </p:nvGrpSpPr>
        <p:grpSpPr>
          <a:xfrm>
            <a:off x="-1334173" y="-533456"/>
            <a:ext cx="10723183" cy="6493000"/>
            <a:chOff x="-1334173" y="-533456"/>
            <a:chExt cx="10723183" cy="6493000"/>
          </a:xfrm>
        </p:grpSpPr>
        <p:grpSp>
          <p:nvGrpSpPr>
            <p:cNvPr id="48" name="Group 13"/>
            <p:cNvGrpSpPr/>
            <p:nvPr userDrawn="1"/>
          </p:nvGrpSpPr>
          <p:grpSpPr>
            <a:xfrm>
              <a:off x="-1334173" y="1145470"/>
              <a:ext cx="1327930" cy="4814074"/>
              <a:chOff x="-1334173" y="1145470"/>
              <a:chExt cx="1327930" cy="4814074"/>
            </a:xfrm>
          </p:grpSpPr>
          <p:grpSp>
            <p:nvGrpSpPr>
              <p:cNvPr id="56" name="Group 7"/>
              <p:cNvGrpSpPr/>
              <p:nvPr userDrawn="1"/>
            </p:nvGrpSpPr>
            <p:grpSpPr>
              <a:xfrm>
                <a:off x="-1334173" y="4420483"/>
                <a:ext cx="1327930" cy="276999"/>
                <a:chOff x="-1334173" y="4420483"/>
                <a:chExt cx="1327930" cy="276999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-261843" y="4558982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 userDrawn="1"/>
              </p:nvSpPr>
              <p:spPr>
                <a:xfrm>
                  <a:off x="-1334173" y="4420483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3.14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X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AXIS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7" name="Group 56"/>
              <p:cNvGrpSpPr/>
              <p:nvPr userDrawn="1"/>
            </p:nvGrpSpPr>
            <p:grpSpPr>
              <a:xfrm>
                <a:off x="-1334173" y="5682545"/>
                <a:ext cx="1327930" cy="276999"/>
                <a:chOff x="-1334173" y="5682545"/>
                <a:chExt cx="1327930" cy="276999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-261843" y="5821044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 userDrawn="1"/>
              </p:nvSpPr>
              <p:spPr>
                <a:xfrm>
                  <a:off x="-1334173" y="5682545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6.65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BASE MARGIN</a:t>
                  </a:r>
                </a:p>
              </p:txBody>
            </p:sp>
          </p:grpSp>
          <p:grpSp>
            <p:nvGrpSpPr>
              <p:cNvPr id="58" name="Group 5"/>
              <p:cNvGrpSpPr/>
              <p:nvPr userDrawn="1"/>
            </p:nvGrpSpPr>
            <p:grpSpPr>
              <a:xfrm>
                <a:off x="-1334173" y="1145470"/>
                <a:ext cx="1327930" cy="276999"/>
                <a:chOff x="-1334173" y="1145470"/>
                <a:chExt cx="1327930" cy="276999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-261843" y="128396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 userDrawn="1"/>
              </p:nvSpPr>
              <p:spPr>
                <a:xfrm>
                  <a:off x="-1334173" y="114547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5.95</a:t>
                  </a:r>
                </a:p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TOP</a:t>
                  </a:r>
                  <a:r>
                    <a:rPr lang="en-AU" sz="900" b="1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 MARGIN</a:t>
                  </a:r>
                  <a:endParaRPr lang="en-AU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59" name="Group 8"/>
              <p:cNvGrpSpPr/>
              <p:nvPr userDrawn="1"/>
            </p:nvGrpSpPr>
            <p:grpSpPr>
              <a:xfrm>
                <a:off x="-1334173" y="1659820"/>
                <a:ext cx="1327930" cy="276999"/>
                <a:chOff x="-1334173" y="1659820"/>
                <a:chExt cx="1327930" cy="276999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-261843" y="1798319"/>
                  <a:ext cx="25560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 userDrawn="1"/>
              </p:nvSpPr>
              <p:spPr>
                <a:xfrm>
                  <a:off x="-1334173" y="1659820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4.52</a:t>
                  </a:r>
                  <a:b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</a:br>
                  <a:r>
                    <a:rPr lang="en-AU" sz="9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rPr>
                    <a:t>CHART TOP</a:t>
                  </a:r>
                </a:p>
              </p:txBody>
            </p:sp>
          </p:grpSp>
        </p:grpSp>
        <p:grpSp>
          <p:nvGrpSpPr>
            <p:cNvPr id="49" name="Group 6"/>
            <p:cNvGrpSpPr/>
            <p:nvPr userDrawn="1"/>
          </p:nvGrpSpPr>
          <p:grpSpPr>
            <a:xfrm>
              <a:off x="-253905" y="-533456"/>
              <a:ext cx="9642915" cy="533456"/>
              <a:chOff x="-253905" y="-533456"/>
              <a:chExt cx="9642915" cy="533456"/>
            </a:xfrm>
          </p:grpSpPr>
          <p:grpSp>
            <p:nvGrpSpPr>
              <p:cNvPr id="50" name="Group 49"/>
              <p:cNvGrpSpPr/>
              <p:nvPr userDrawn="1"/>
            </p:nvGrpSpPr>
            <p:grpSpPr>
              <a:xfrm>
                <a:off x="-253905" y="-533456"/>
                <a:ext cx="1072330" cy="533456"/>
                <a:chOff x="-250415" y="-533456"/>
                <a:chExt cx="1072330" cy="533456"/>
              </a:xfrm>
            </p:grpSpPr>
            <p:cxnSp>
              <p:nvCxnSpPr>
                <p:cNvPr id="54" name="Straight Connector 53"/>
                <p:cNvCxnSpPr/>
                <p:nvPr userDrawn="1"/>
              </p:nvCxnSpPr>
              <p:spPr>
                <a:xfrm>
                  <a:off x="285750" y="-252000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 userDrawn="1"/>
              </p:nvSpPr>
              <p:spPr>
                <a:xfrm>
                  <a:off x="-250415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  <a:br>
                    <a:rPr lang="en-AU" dirty="0"/>
                  </a:br>
                  <a:r>
                    <a:rPr lang="en-AU" dirty="0"/>
                    <a:t>LEFT MARGIN</a:t>
                  </a:r>
                </a:p>
              </p:txBody>
            </p:sp>
          </p:grpSp>
          <p:grpSp>
            <p:nvGrpSpPr>
              <p:cNvPr id="51" name="Group 2"/>
              <p:cNvGrpSpPr/>
              <p:nvPr userDrawn="1"/>
            </p:nvGrpSpPr>
            <p:grpSpPr>
              <a:xfrm>
                <a:off x="8316680" y="-533456"/>
                <a:ext cx="1072330" cy="528999"/>
                <a:chOff x="7804969" y="-533456"/>
                <a:chExt cx="1072330" cy="528999"/>
              </a:xfrm>
            </p:grpSpPr>
            <p:cxnSp>
              <p:nvCxnSpPr>
                <p:cNvPr id="52" name="Straight Connector 51"/>
                <p:cNvCxnSpPr/>
                <p:nvPr userDrawn="1"/>
              </p:nvCxnSpPr>
              <p:spPr>
                <a:xfrm>
                  <a:off x="8341134" y="-256457"/>
                  <a:ext cx="0" cy="25200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 userDrawn="1"/>
              </p:nvSpPr>
              <p:spPr>
                <a:xfrm>
                  <a:off x="7804969" y="-533456"/>
                  <a:ext cx="107233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spAutoFit/>
                </a:bodyPr>
                <a:lstStyle>
                  <a:defPPr>
                    <a:defRPr lang="en-AU"/>
                  </a:defPPr>
                  <a:lvl1pPr algn="ctr">
                    <a:defRPr sz="9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</a:defRPr>
                  </a:lvl1pPr>
                </a:lstStyle>
                <a:p>
                  <a:pPr lvl="0"/>
                  <a:r>
                    <a:rPr lang="en-AU" dirty="0"/>
                    <a:t>11.90</a:t>
                  </a:r>
                </a:p>
                <a:p>
                  <a:pPr lvl="0"/>
                  <a:r>
                    <a:rPr lang="en-AU" dirty="0"/>
                    <a:t>RIGHT MARGIN</a:t>
                  </a:r>
                </a:p>
              </p:txBody>
            </p:sp>
          </p:grpSp>
        </p:grpSp>
      </p:grpSp>
      <p:pic>
        <p:nvPicPr>
          <p:cNvPr id="30" name="Picture 2" descr="C:\Users\AndrewA\Desktop\TNS_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" y="60718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AU" dirty="0"/>
          </a:p>
        </p:txBody>
      </p:sp>
      <p:sp>
        <p:nvSpPr>
          <p:cNvPr id="32" name="TextBox 31"/>
          <p:cNvSpPr txBox="1"/>
          <p:nvPr userDrawn="1">
            <p:custDataLst>
              <p:tags r:id="rId2"/>
            </p:custDataLst>
          </p:nvPr>
        </p:nvSpPr>
        <p:spPr>
          <a:xfrm>
            <a:off x="1291688" y="6323837"/>
            <a:ext cx="973047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©Kantar TNS 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380702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b="0" kern="1200" dirty="0" smtClean="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>
            <p:custDataLst>
              <p:tags r:id="rId3"/>
            </p:custDataLst>
          </p:nvPr>
        </p:nvSpPr>
        <p:spPr>
          <a:xfrm>
            <a:off x="1291688" y="6323837"/>
            <a:ext cx="973047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©Kantar TNS 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16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etu_Pio logo_vari_80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24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titelpagevak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868"/>
            <a:ext cx="9144000" cy="151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500" y="4648200"/>
            <a:ext cx="86995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fi-FI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Huomisen kynnyksellä 2016: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fi-FI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Arial" pitchFamily="34" charset="0"/>
              </a:rPr>
              <a:t>55-84-vuotiaiden näkemykset tulevaisuudesta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725453" y="3903891"/>
            <a:ext cx="6099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Luottamus Kelaan on lisääntynyt vuodesta 2013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Epäluottamus maan hallitukseen, työmarkkinajärjestöihin ja työeläkevakuutusyhtiöihin on </a:t>
            </a:r>
            <a:r>
              <a:rPr lang="fi-FI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syventynyt. </a:t>
            </a:r>
            <a:endParaRPr lang="fi-FI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Luottamus eläkeläisjärjestöihin on </a:t>
            </a:r>
            <a:r>
              <a:rPr lang="fi-FI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ennallaan.</a:t>
            </a:r>
            <a:endParaRPr lang="fi-FI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49" y="1175808"/>
            <a:ext cx="4224337" cy="2264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469" y="164042"/>
            <a:ext cx="9004299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Eräitä havaintoja</a:t>
            </a:r>
            <a:endParaRPr lang="fi-FI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0" y="241982"/>
            <a:ext cx="8569324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Osa-aikatyöt kiinnostavat valtaosaa</a:t>
            </a:r>
            <a:endParaRPr lang="en-AU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71" y="1866901"/>
            <a:ext cx="4508659" cy="28401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9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1" y="1"/>
            <a:ext cx="8569324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Kiinnostus ansiotyössä käymiseen vanhuuseläkkeellä </a:t>
            </a:r>
            <a:r>
              <a:rPr lang="fi-FI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lisääntyy</a:t>
            </a:r>
            <a:endParaRPr lang="en-AU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7445" y="4533597"/>
            <a:ext cx="558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Korkeasti </a:t>
            </a:r>
            <a:r>
              <a:rPr lang="fi-FI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koulutetut ja </a:t>
            </a:r>
            <a:r>
              <a:rPr lang="fi-FI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nuoremmat ikäluokat ovat kiinnostuneita käymään työssä eläkkeellä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30" y="1387930"/>
            <a:ext cx="4030340" cy="2795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68681" y="4250721"/>
            <a:ext cx="18876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0385" hangingPunct="0">
              <a:spcAft>
                <a:spcPts val="0"/>
              </a:spcAft>
              <a:tabLst>
                <a:tab pos="4770755" algn="r"/>
              </a:tabLst>
            </a:pPr>
            <a:r>
              <a:rPr lang="fi-FI" sz="800" b="0" dirty="0">
                <a:latin typeface="Arial" panose="020B0604020202020204" pitchFamily="34" charset="0"/>
                <a:ea typeface="Times New Roman" panose="02020603050405020304" pitchFamily="18" charset="0"/>
              </a:rPr>
              <a:t>*vertailu 55-79-vuotiaissa</a:t>
            </a:r>
            <a:endParaRPr lang="fi-FI" sz="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>
            <a:off x="282162" y="58832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9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1" y="1"/>
            <a:ext cx="8569324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AU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1150" y="0"/>
            <a:ext cx="8569324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Ikääntyvien tyytyväisyys elämään</a:t>
            </a:r>
          </a:p>
        </p:txBody>
      </p:sp>
      <p:pic>
        <p:nvPicPr>
          <p:cNvPr id="5124" name="Picture 4" descr="C:\Users\pehkonenj\Documents\KOKO PASKA BAKKI\Jussin kamat_2\My Documents_vanha\jussip\SÄILYTYS-C\elakejarj\KUVAT\INGG0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43" y="1149061"/>
            <a:ext cx="2758033" cy="18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hkonenj\Documents\KOKO PASKA BAKKI\Jussin kamat_2\My Documents_vanha\jussip\SÄILYTYS-C\elakejarj\KUVAT\67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18" y="2594226"/>
            <a:ext cx="2379135" cy="32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ehkonenj\Documents\KOKO PASKA BAKKI\Jussin kamat_2\My Documents_vanha\jussip\SÄILYTYS-C\elakejarj\KUVAT\OS231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55" y="3683201"/>
            <a:ext cx="2379027" cy="23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hkonenj\Documents\KOKO PASKA BAKKI\Jussin kamat_2\My Documents_vanha\jussip\SÄILYTYS-C\elakejarj\KUVAT\TOU0012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76" y="866775"/>
            <a:ext cx="2002817" cy="29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6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0" y="117869"/>
            <a:ext cx="8578850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Epäuskoa kuulluksi tulemiseen ja oikeudenmukaisuuden toteutumiseen</a:t>
            </a:r>
            <a:endParaRPr lang="en-AU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722370"/>
            <a:ext cx="6134099" cy="3413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4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67" y="917668"/>
            <a:ext cx="5415915" cy="250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1941" y="3799998"/>
            <a:ext cx="7577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Tyytyväisyys elämään, onnellisuuden tunne, vaikutusmahdollisuudet ja kuulluksi tulemisen tunne ovat käytännössä ennallaan verrattuna vuoteen 2013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Tyytyväisyys omaan taloudelliseen tilanteeseen on vähentynyt johdonmukaisesti vuodesta 2007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Etenkin eläkkeellä olevat ovat aiempaa tyytymättömämpiä taloudelliseen tilanteeseen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55-88-vuotiaat ovat tyytyväisempiä elämäänsä kuin kaikki suomalaiset keskimäärin</a:t>
            </a:r>
          </a:p>
        </p:txBody>
      </p:sp>
      <p:cxnSp>
        <p:nvCxnSpPr>
          <p:cNvPr id="7" name="Straight Connector 6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469" y="164042"/>
            <a:ext cx="9004299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Eräitä havaintoja</a:t>
            </a:r>
            <a:endParaRPr lang="fi-FI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16</a:t>
            </a:fld>
            <a:endParaRPr lang="en-AU" dirty="0"/>
          </a:p>
        </p:txBody>
      </p:sp>
      <p:pic>
        <p:nvPicPr>
          <p:cNvPr id="4113" name="Picture 17" descr="C:\Users\pehkonenj\Documents\KOKO PASKA BAKKI\Jussin kamat_2\My Documents_vanha\jussip\SÄILYTYS-C\elakejarj\KUVAT\PAF12200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92" y="474135"/>
            <a:ext cx="3810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3467" y="5526731"/>
            <a:ext cx="1032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fi-FI" sz="1600" dirty="0"/>
              <a:t>KIITOS!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0"/>
            <a:ext cx="8569324" cy="855133"/>
          </a:xfrm>
        </p:spPr>
        <p:txBody>
          <a:bodyPr/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Sisältö ja toteutus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32610" y="1455172"/>
            <a:ext cx="77224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Tutkimuksen keskeisenä tavoitteena on ollut selvittää 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55 - 84 -</a:t>
            </a: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vuotiaiden: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lvl="0">
              <a:buClr>
                <a:schemeClr val="accent1"/>
              </a:buClr>
              <a:buSzPts val="1600"/>
              <a:buFont typeface="Wingdings" pitchFamily="2" charset="2"/>
              <a:buChar char="§"/>
            </a:pPr>
            <a:r>
              <a:rPr lang="fi-FI" alt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Näkemyksiä ikäihmisten kohtelusta yhteiskunnassamme</a:t>
            </a:r>
          </a:p>
          <a:p>
            <a:pPr lvl="0">
              <a:buClr>
                <a:schemeClr val="accent1"/>
              </a:buClr>
              <a:buSzPts val="1600"/>
              <a:buFont typeface="Wingdings" pitchFamily="2" charset="2"/>
              <a:buChar char="§"/>
            </a:pPr>
            <a:r>
              <a:rPr lang="fi-FI" alt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Luottamusta eläkejärjestelmään ja eri tahoihin eläkkeitä koskevissa asioissa</a:t>
            </a:r>
          </a:p>
          <a:p>
            <a:pPr lvl="0">
              <a:buClr>
                <a:schemeClr val="accent1"/>
              </a:buClr>
              <a:buSzPts val="1600"/>
              <a:buFont typeface="Wingdings" pitchFamily="2" charset="2"/>
              <a:buChar char="§"/>
            </a:pPr>
            <a:r>
              <a:rPr lang="fi-FI" alt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Kiinnostusta tehdä työtä eläkkeellä ollessa</a:t>
            </a:r>
          </a:p>
          <a:p>
            <a:pPr lvl="0">
              <a:buClr>
                <a:schemeClr val="accent1"/>
              </a:buClr>
              <a:buSzPts val="1600"/>
              <a:buFont typeface="Wingdings" pitchFamily="2" charset="2"/>
              <a:buChar char="§"/>
            </a:pPr>
            <a:r>
              <a:rPr lang="fi-FI" alt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Tyytyväisyyttä omaan elämään ja vaikutusmahdollisuuksiin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Tutkimuksen toteutus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600"/>
              <a:buFont typeface="Wingdings" pitchFamily="2" charset="2"/>
              <a:buChar char="§"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 Tutkimus on toteutettu kirjekyselynä </a:t>
            </a:r>
            <a:r>
              <a:rPr kumimoji="0" lang="fi-FI" altLang="fi-FI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huhti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-toukokuussa </a:t>
            </a: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2016.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600"/>
              <a:buFont typeface="Wingdings" pitchFamily="2" charset="2"/>
              <a:buChar char="§"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 Vastaajakunta edustaa Suomen </a:t>
            </a:r>
            <a:r>
              <a:rPr kumimoji="0" lang="fi-FI" altLang="fi-FI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55 - 84 –vuotiasta väestöä</a:t>
            </a: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600"/>
              <a:buFont typeface="Wingdings" pitchFamily="2" charset="2"/>
              <a:buChar char="§"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itchFamily="34" charset="0"/>
              </a:rPr>
              <a:t> Tutkimuksessa on haastateltu 1.109 henkilöä.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7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1" y="1"/>
            <a:ext cx="8569324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AU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51" y="171128"/>
            <a:ext cx="8569324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Miten ikääntyneisiin suhtaudutaan?</a:t>
            </a:r>
          </a:p>
        </p:txBody>
      </p:sp>
      <p:pic>
        <p:nvPicPr>
          <p:cNvPr id="19458" name="Picture 2" descr="C:\Users\pehkonenj\Documents\KOKO PASKA BAKKI\Jussin kamat_2\My Documents_vanha\jussip\SÄILYTYS-C\elakejarj\KUVAT\118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5" y="1140823"/>
            <a:ext cx="3439644" cy="34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pehkonenj\Documents\KOKO PASKA BAKKI\Jussin kamat_2\My Documents_vanha\jussip\SÄILYTYS-C\elakejarj\KUVAT\COOK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26" y="730372"/>
            <a:ext cx="2204221" cy="34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ehkonenj\Documents\KOKO PASKA BAKKI\Jussin kamat_2\My Documents_vanha\jussip\SÄILYTYS-C\elakejarj\KUVAT\INGG0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79" y="3963813"/>
            <a:ext cx="3810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7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0" y="140759"/>
            <a:ext cx="8569324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Yhteiskunnassa on paljon ikään perustuvaa syrjintää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982152"/>
            <a:ext cx="6461760" cy="28936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63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82638" y="2914469"/>
            <a:ext cx="7383462" cy="2603863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dirty="0"/>
              <a:t>Aiempaa useampi arvioi ikääntyneitä kohdeltavan toisen luokan kansalaisina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dirty="0"/>
              <a:t>Aiempaa useampi arvioi ikääntyneitä kohdeltavan nykyisin kulueränä, ei voimavarana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dirty="0"/>
              <a:t>Väestövertailu kertoo, että myös nuoremmat ikäluokat tunnistavat ikäsyrjinnän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dirty="0"/>
              <a:t>Sekä ikääntyneet että nuoret ikäluokat ajattelevat, että nuoruutta ihannoidaan nyky-yhteiskunnassa liiaksi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dirty="0"/>
              <a:t>Sekä ikääntyneet että nuoret ikäluokat torjuvat ajatuksen, että eläkeläisten edut otettaisiin liian voimakkaasti huomioon päätöksenteossa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1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1400" dirty="0"/>
          </a:p>
          <a:p>
            <a:endParaRPr lang="fi-FI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2750" y="139699"/>
            <a:ext cx="8569324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Eräitä havaintoja</a:t>
            </a:r>
          </a:p>
        </p:txBody>
      </p:sp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97" y="905932"/>
            <a:ext cx="5885807" cy="21674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1" y="1"/>
            <a:ext cx="8569324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AU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1150" y="0"/>
            <a:ext cx="8569324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Luottamus eläkejärjestelmään ja kiinnostus tehdä työtä eläkkeellä</a:t>
            </a:r>
          </a:p>
        </p:txBody>
      </p:sp>
      <p:pic>
        <p:nvPicPr>
          <p:cNvPr id="18434" name="Picture 2" descr="C:\Users\pehkonenj\Documents\KOKO PASKA BAKKI\Jussin kamat_2\My Documents_vanha\jussip\SÄILYTYS-C\elakejarj\KUVAT\75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93" y="1071033"/>
            <a:ext cx="170105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pehkonenj\Documents\KOKO PASKA BAKKI\Jussin kamat_2\My Documents_vanha\jussip\SÄILYTYS-C\elakejarj\KUVAT\INGG05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07" y="1093258"/>
            <a:ext cx="308906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hkonenj\Documents\KOKO PASKA BAKKI\Jussin kamat_2\My Documents_vanha\jussip\SÄILYTYS-C\elakejarj\KUVAT\751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3007783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5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5750" y="243325"/>
            <a:ext cx="8569324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Runsas </a:t>
            </a: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kolmannes on luottavainen oman eläkkeensä suhteen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17" y="1886823"/>
            <a:ext cx="6070283" cy="3084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83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347155" y="3510945"/>
            <a:ext cx="6700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Aiempaa pienempi osa 55-79-vuotiaista on luottavainen oman eläkkeensä </a:t>
            </a:r>
            <a:r>
              <a:rPr lang="fi-FI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suhteen. </a:t>
            </a:r>
            <a:endParaRPr lang="fi-FI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Eläkkeellä olevat ovat luottavaisempia oman </a:t>
            </a:r>
            <a:r>
              <a:rPr lang="fi-FI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eläkkeensä</a:t>
            </a:r>
            <a:r>
              <a:rPr lang="fi-FI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tulevaisuuden suhteen kuin työelämässä </a:t>
            </a:r>
            <a:r>
              <a:rPr lang="fi-FI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olevat.</a:t>
            </a:r>
            <a:endParaRPr lang="fi-FI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Työssä käyvät uskovat, että eläkkeitä leikataan nykytasosta seuraavan 10 vuoden </a:t>
            </a:r>
            <a:r>
              <a:rPr lang="fi-FI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aikana.</a:t>
            </a:r>
            <a:endParaRPr lang="fi-FI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i-FI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Etenkään työssä käyvät eivät usko, että eläkejärjestelmä kykenee tarjoamaan tulevaisuudessa riittävän tuen </a:t>
            </a:r>
            <a:r>
              <a:rPr lang="fi-FI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eläkeläisille.</a:t>
            </a:r>
            <a:endParaRPr lang="fi-FI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09" y="901768"/>
            <a:ext cx="4755991" cy="17791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12750" y="139699"/>
            <a:ext cx="8569324" cy="677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Eräitä havaintoja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469" y="164042"/>
            <a:ext cx="9004299" cy="770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Kela ja Eläketurvakeskus ovat luotetuimpia eläkeasioissa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1485900"/>
            <a:ext cx="4960938" cy="352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>
            <p:custDataLst>
              <p:tags r:id="rId1"/>
            </p:custDataLst>
          </p:nvPr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2610" y="6062228"/>
            <a:ext cx="2178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+mn-lt"/>
              </a:rPr>
              <a:t>Huomisen kynnyksellä 2016</a:t>
            </a:r>
            <a:endParaRPr lang="fi-FI" sz="11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67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4001"/>
  <p:tag name="DESIGN" val="GREYB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COV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RozeVoorbla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_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0" dirty="0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hapter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 with Grey Box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557</TotalTime>
  <Words>374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1_blank</vt:lpstr>
      <vt:lpstr>Chapter</vt:lpstr>
      <vt:lpstr>Standard</vt:lpstr>
      <vt:lpstr>Standard with Grey Box</vt:lpstr>
      <vt:lpstr>Blank</vt:lpstr>
      <vt:lpstr>PowerPoint Presentation</vt:lpstr>
      <vt:lpstr>Sisältö ja toteutus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TNS Gallup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pehkonenj</dc:creator>
  <cp:lastModifiedBy>Nurmela, Sakari (TSESP)</cp:lastModifiedBy>
  <cp:revision>65</cp:revision>
  <cp:lastPrinted>2016-09-21T09:42:19Z</cp:lastPrinted>
  <dcterms:created xsi:type="dcterms:W3CDTF">2013-10-02T08:07:04Z</dcterms:created>
  <dcterms:modified xsi:type="dcterms:W3CDTF">2016-09-22T07:03:46Z</dcterms:modified>
</cp:coreProperties>
</file>